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3" r:id="rId28"/>
    <p:sldId id="315" r:id="rId29"/>
    <p:sldId id="316" r:id="rId30"/>
    <p:sldId id="317" r:id="rId31"/>
    <p:sldId id="294" r:id="rId32"/>
    <p:sldId id="296" r:id="rId33"/>
    <p:sldId id="318" r:id="rId34"/>
    <p:sldId id="319" r:id="rId35"/>
    <p:sldId id="321" r:id="rId36"/>
    <p:sldId id="322" r:id="rId37"/>
    <p:sldId id="323" r:id="rId38"/>
    <p:sldId id="324"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8" d="100"/>
          <a:sy n="68" d="100"/>
        </p:scale>
        <p:origin x="91" y="8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The presentation showcases distinct names of launch sites, entries beginning with 'CCA' in launch site records, the aggregate payload mass transported by NASA's CRS boosters, and the mean payload mass carried by booster version F9 v1.1. The enumeration encompasses the initial successful landing date on a ground pad, boosters achieving successful landings on drone ships with payload masses ranging from 4,000 to 6,000, the total tally of both successful and failed missions, booster versions achieving maximum payload capacity, instances of failed drone ship landings along with corresponding booster versions and launch sites during 2015, and the count of landing outcomes between June 4, 2010, and March 20, 2017, arranged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r>
              <a:rPr lang="en-US" sz="3200" dirty="0"/>
              <a:t>The map exhibits launch sites using markers: a blue circle indicates NASA Johnson Space Center, identified by its coordinates and labeled accordingly, while red circles denote other launch sites named based on their latitude and longitude. Different colored markers indicate the success or failure of launches, offering a visual representation of success rates per site. Additionally, colored lines represent distances from launch site CCAFS SLC-40 to nearby features such as coastlines, railways, highways, and cities, providing geographical context.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The dashboard, created with </a:t>
            </a:r>
            <a:r>
              <a:rPr lang="en-US" sz="2400" dirty="0" err="1"/>
              <a:t>Plotly</a:t>
            </a:r>
            <a:r>
              <a:rPr lang="en-US" sz="2400" dirty="0"/>
              <a:t> Dash, includes a dropdown list enabling users to select either all launch sites or a specific one. It also features a slider allowing users to choose a payload mass range. A pie chart illustrates successful launches, providing a percentage breakdown of successes and failures relative to the total. Additionally, a scatter chart displays the correlation between payload mass and launch success rates by booster version, offering users insight into the relationship between these variables.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The data processing starts by converting the 'Class' column into a NumPy array, followed by standardizing the data using </a:t>
            </a:r>
            <a:r>
              <a:rPr lang="en-US" sz="2000" dirty="0" err="1"/>
              <a:t>StandardScaler</a:t>
            </a:r>
            <a:r>
              <a:rPr lang="en-US" sz="2000" dirty="0"/>
              <a:t> through fitting and transforming. Next, the data is split using </a:t>
            </a:r>
            <a:r>
              <a:rPr lang="en-US" sz="2000" dirty="0" err="1"/>
              <a:t>train_test_split</a:t>
            </a:r>
            <a:r>
              <a:rPr lang="en-US" sz="2000" dirty="0"/>
              <a:t>. A </a:t>
            </a:r>
            <a:r>
              <a:rPr lang="en-US" sz="2000" dirty="0" err="1"/>
              <a:t>GridSearchCV</a:t>
            </a:r>
            <a:r>
              <a:rPr lang="en-US" sz="2000" dirty="0"/>
              <a:t> object is then instantiated with a parameter optimization configuration of cv=10. </a:t>
            </a:r>
            <a:r>
              <a:rPr lang="en-US" sz="2000" dirty="0" err="1"/>
              <a:t>GridSearchCV</a:t>
            </a:r>
            <a:r>
              <a:rPr lang="en-US" sz="2000" dirty="0"/>
              <a:t> is employed with different algorithms, including logistic regression (</a:t>
            </a:r>
            <a:r>
              <a:rPr lang="en-US" sz="2000" dirty="0" err="1"/>
              <a:t>LogisticRegression</a:t>
            </a:r>
            <a:r>
              <a:rPr lang="en-US" sz="2000" dirty="0"/>
              <a:t>()), support vector machine (SVC()), decision tree (</a:t>
            </a:r>
            <a:r>
              <a:rPr lang="en-US" sz="2000" dirty="0" err="1"/>
              <a:t>DecisionTreeClassifier</a:t>
            </a:r>
            <a:r>
              <a:rPr lang="en-US" sz="2000" dirty="0"/>
              <a:t>()), and K-Nearest Neighbor (</a:t>
            </a:r>
            <a:r>
              <a:rPr lang="en-US" sz="2000" dirty="0" err="1"/>
              <a:t>KNeighborsClassifier</a:t>
            </a:r>
            <a:r>
              <a:rPr lang="en-US" sz="2000" dirty="0"/>
              <a:t>()). The accuracy on the test data is computed for all models using the .score() method. Subsequently, confusion matrices are examined for each model, and the best model is determined based on metrics such as Jaccard Score, F1 Score, and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600" dirty="0"/>
              <a:t>The analysis of the data uncovers a positive progression in launch success rates over time, with KSC LC-39A standing out as the most successful landing site, while orbits such as ES-L1, GEO, HEO, and SSO demonstrate a flawless success record. In the summary of findings, the visual analysis highlights that most launch sites are located near the equator and coastal regions, strategically positioned away from potential damage zones like cities, highways, and railways, yet conveniently close for logistical support. In terms of predictive analysis, the Decision Tree model emerges as the top-performing predictive model for the dataset.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6C31FE7E-E402-F0C2-AC73-6429F7DD9178}"/>
              </a:ext>
            </a:extLst>
          </p:cNvPr>
          <p:cNvPicPr>
            <a:picLocks noChangeAspect="1"/>
          </p:cNvPicPr>
          <p:nvPr/>
        </p:nvPicPr>
        <p:blipFill>
          <a:blip r:embed="rId3"/>
          <a:stretch>
            <a:fillRect/>
          </a:stretch>
        </p:blipFill>
        <p:spPr>
          <a:xfrm>
            <a:off x="3939822" y="1682333"/>
            <a:ext cx="7160759" cy="4544059"/>
          </a:xfrm>
          <a:prstGeom prst="rect">
            <a:avLst/>
          </a:prstGeom>
        </p:spPr>
      </p:pic>
      <p:sp>
        <p:nvSpPr>
          <p:cNvPr id="7" name="Content Placeholder 4">
            <a:extLst>
              <a:ext uri="{FF2B5EF4-FFF2-40B4-BE49-F238E27FC236}">
                <a16:creationId xmlns:a16="http://schemas.microsoft.com/office/drawing/2014/main" id="{FADDC52B-9C73-70C9-6822-E75C3151A584}"/>
              </a:ext>
            </a:extLst>
          </p:cNvPr>
          <p:cNvSpPr txBox="1">
            <a:spLocks/>
          </p:cNvSpPr>
          <p:nvPr/>
        </p:nvSpPr>
        <p:spPr>
          <a:xfrm>
            <a:off x="770010" y="1825625"/>
            <a:ext cx="292145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t>The data analysis indicates a trend where earlier flights exhibited a lower success rate, as indicated by the blue markers representing failures, while later flights demonstrated a higher success rate, represented by orange markers indicating successes. Approximately half of all launches originated from the CCAFS SLC 40 launch site. Moreover, launch sites like VAFB SLC 4E and KSC LC 39A boasted higher success rates. These observations lead to the inference that newer launches tend to have a higher success rate, reflecting an evolving trend in launch outcomes.</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B3D4712E-7F37-D872-E08D-9F908E570089}"/>
              </a:ext>
            </a:extLst>
          </p:cNvPr>
          <p:cNvPicPr>
            <a:picLocks noChangeAspect="1"/>
          </p:cNvPicPr>
          <p:nvPr/>
        </p:nvPicPr>
        <p:blipFill>
          <a:blip r:embed="rId3"/>
          <a:stretch>
            <a:fillRect/>
          </a:stretch>
        </p:blipFill>
        <p:spPr>
          <a:xfrm>
            <a:off x="4312356" y="1411284"/>
            <a:ext cx="7231199" cy="5096586"/>
          </a:xfrm>
          <a:prstGeom prst="rect">
            <a:avLst/>
          </a:prstGeom>
        </p:spPr>
      </p:pic>
      <p:sp>
        <p:nvSpPr>
          <p:cNvPr id="7" name="Content Placeholder 4">
            <a:extLst>
              <a:ext uri="{FF2B5EF4-FFF2-40B4-BE49-F238E27FC236}">
                <a16:creationId xmlns:a16="http://schemas.microsoft.com/office/drawing/2014/main" id="{E1F1DDAF-6B56-3BEC-49FB-628BE53C17FA}"/>
              </a:ext>
            </a:extLst>
          </p:cNvPr>
          <p:cNvSpPr txBox="1">
            <a:spLocks/>
          </p:cNvSpPr>
          <p:nvPr/>
        </p:nvSpPr>
        <p:spPr>
          <a:xfrm>
            <a:off x="770010" y="1825625"/>
            <a:ext cx="311336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data analysis reveals a clear relationship between payload mass (kg) and launch success rate, indicating that higher payload masses tend to correspond to higher success rates. Notably, a significant portion of launches with payloads exceeding 7,000 kg resulted in successful missions. Additionally, KSC LC 39A stands out for achieving a flawless 100% success rate for launches with payloads under 5,500 kg. Conversely, it's evident that VAFB SKC 4E has yet to conduct launches involving payloads surpassing approximately 10,000 kg, suggesting limitations in its capacity for handling heavier payloads.</a:t>
            </a: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010F08A1-8781-A755-FEE5-A0C10AC919D0}"/>
              </a:ext>
            </a:extLst>
          </p:cNvPr>
          <p:cNvPicPr>
            <a:picLocks noChangeAspect="1"/>
          </p:cNvPicPr>
          <p:nvPr/>
        </p:nvPicPr>
        <p:blipFill>
          <a:blip r:embed="rId3"/>
          <a:stretch>
            <a:fillRect/>
          </a:stretch>
        </p:blipFill>
        <p:spPr>
          <a:xfrm>
            <a:off x="2812076" y="1333432"/>
            <a:ext cx="5981969" cy="55245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0EFD8E36-37FF-5719-D4DA-9660D25980BA}"/>
              </a:ext>
            </a:extLst>
          </p:cNvPr>
          <p:cNvPicPr>
            <a:picLocks noChangeAspect="1"/>
          </p:cNvPicPr>
          <p:nvPr/>
        </p:nvPicPr>
        <p:blipFill>
          <a:blip r:embed="rId3"/>
          <a:stretch>
            <a:fillRect/>
          </a:stretch>
        </p:blipFill>
        <p:spPr>
          <a:xfrm>
            <a:off x="1072445" y="1681567"/>
            <a:ext cx="9942400" cy="434400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1B4016EF-2190-C43A-2A01-D571418B173A}"/>
              </a:ext>
            </a:extLst>
          </p:cNvPr>
          <p:cNvPicPr>
            <a:picLocks noChangeAspect="1"/>
          </p:cNvPicPr>
          <p:nvPr/>
        </p:nvPicPr>
        <p:blipFill>
          <a:blip r:embed="rId3"/>
          <a:stretch>
            <a:fillRect/>
          </a:stretch>
        </p:blipFill>
        <p:spPr>
          <a:xfrm>
            <a:off x="925689" y="1719672"/>
            <a:ext cx="10622811" cy="43059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AAFAF4AF-6BB5-CF9B-2A79-9C4D33B8D0A0}"/>
              </a:ext>
            </a:extLst>
          </p:cNvPr>
          <p:cNvPicPr>
            <a:picLocks noChangeAspect="1"/>
          </p:cNvPicPr>
          <p:nvPr/>
        </p:nvPicPr>
        <p:blipFill>
          <a:blip r:embed="rId3"/>
          <a:stretch>
            <a:fillRect/>
          </a:stretch>
        </p:blipFill>
        <p:spPr>
          <a:xfrm>
            <a:off x="4842932" y="1615649"/>
            <a:ext cx="6615039" cy="4610743"/>
          </a:xfrm>
          <a:prstGeom prst="rect">
            <a:avLst/>
          </a:prstGeom>
        </p:spPr>
      </p:pic>
      <p:sp>
        <p:nvSpPr>
          <p:cNvPr id="8" name="CuadroTexto 7">
            <a:extLst>
              <a:ext uri="{FF2B5EF4-FFF2-40B4-BE49-F238E27FC236}">
                <a16:creationId xmlns:a16="http://schemas.microsoft.com/office/drawing/2014/main" id="{61C1423A-C612-F973-954C-AC91958661DE}"/>
              </a:ext>
            </a:extLst>
          </p:cNvPr>
          <p:cNvSpPr txBox="1"/>
          <p:nvPr/>
        </p:nvSpPr>
        <p:spPr>
          <a:xfrm>
            <a:off x="587023" y="1843458"/>
            <a:ext cx="3747910" cy="2862322"/>
          </a:xfrm>
          <a:prstGeom prst="rect">
            <a:avLst/>
          </a:prstGeom>
          <a:noFill/>
        </p:spPr>
        <p:txBody>
          <a:bodyPr wrap="square">
            <a:spAutoFit/>
          </a:bodyPr>
          <a:lstStyle/>
          <a:p>
            <a:r>
              <a:rPr lang="en-US" dirty="0"/>
              <a:t>The data analysis indicates an improvement in the success rate during two distinct periods: from 2013 to 2017 and from 2018 to 2019. However, there was a decrease in success rates observed from 2017 to 2018 and from 2019 to 2020. Despite these fluctuations, the overall trend shows an improvement in the success rate since 2013.</a:t>
            </a:r>
            <a:endParaRPr lang="es-MX" dirty="0"/>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F3F04108-23B9-877F-43A1-3227F660364D}"/>
              </a:ext>
            </a:extLst>
          </p:cNvPr>
          <p:cNvPicPr>
            <a:picLocks noChangeAspect="1"/>
          </p:cNvPicPr>
          <p:nvPr/>
        </p:nvPicPr>
        <p:blipFill>
          <a:blip r:embed="rId3"/>
          <a:stretch>
            <a:fillRect/>
          </a:stretch>
        </p:blipFill>
        <p:spPr>
          <a:xfrm>
            <a:off x="5015830" y="1319104"/>
            <a:ext cx="4553585" cy="2695951"/>
          </a:xfrm>
          <a:prstGeom prst="rect">
            <a:avLst/>
          </a:prstGeom>
        </p:spPr>
      </p:pic>
      <p:pic>
        <p:nvPicPr>
          <p:cNvPr id="8" name="Imagen 7">
            <a:extLst>
              <a:ext uri="{FF2B5EF4-FFF2-40B4-BE49-F238E27FC236}">
                <a16:creationId xmlns:a16="http://schemas.microsoft.com/office/drawing/2014/main" id="{A9B1B41F-D73A-44E3-45E7-EAABF33A4172}"/>
              </a:ext>
            </a:extLst>
          </p:cNvPr>
          <p:cNvPicPr>
            <a:picLocks noChangeAspect="1"/>
          </p:cNvPicPr>
          <p:nvPr/>
        </p:nvPicPr>
        <p:blipFill>
          <a:blip r:embed="rId4"/>
          <a:stretch>
            <a:fillRect/>
          </a:stretch>
        </p:blipFill>
        <p:spPr>
          <a:xfrm>
            <a:off x="993146" y="4015055"/>
            <a:ext cx="10069330" cy="256258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E3BFD147-62ED-0CFA-F2E1-54072A3D2296}"/>
              </a:ext>
            </a:extLst>
          </p:cNvPr>
          <p:cNvPicPr>
            <a:picLocks noChangeAspect="1"/>
          </p:cNvPicPr>
          <p:nvPr/>
        </p:nvPicPr>
        <p:blipFill>
          <a:blip r:embed="rId3"/>
          <a:stretch>
            <a:fillRect/>
          </a:stretch>
        </p:blipFill>
        <p:spPr>
          <a:xfrm>
            <a:off x="1448963" y="2759650"/>
            <a:ext cx="3886742" cy="2429214"/>
          </a:xfrm>
          <a:prstGeom prst="rect">
            <a:avLst/>
          </a:prstGeom>
        </p:spPr>
      </p:pic>
      <p:pic>
        <p:nvPicPr>
          <p:cNvPr id="8" name="Imagen 7">
            <a:extLst>
              <a:ext uri="{FF2B5EF4-FFF2-40B4-BE49-F238E27FC236}">
                <a16:creationId xmlns:a16="http://schemas.microsoft.com/office/drawing/2014/main" id="{E771DDEC-6966-9850-017D-CDCF0D54A911}"/>
              </a:ext>
            </a:extLst>
          </p:cNvPr>
          <p:cNvPicPr>
            <a:picLocks noChangeAspect="1"/>
          </p:cNvPicPr>
          <p:nvPr/>
        </p:nvPicPr>
        <p:blipFill>
          <a:blip r:embed="rId4"/>
          <a:stretch>
            <a:fillRect/>
          </a:stretch>
        </p:blipFill>
        <p:spPr>
          <a:xfrm>
            <a:off x="6370874" y="2826334"/>
            <a:ext cx="4191585" cy="23625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Succesfull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75503C88-954A-F8F5-44CD-5E0631CBCC55}"/>
              </a:ext>
            </a:extLst>
          </p:cNvPr>
          <p:cNvPicPr>
            <a:picLocks noChangeAspect="1"/>
          </p:cNvPicPr>
          <p:nvPr/>
        </p:nvPicPr>
        <p:blipFill>
          <a:blip r:embed="rId3"/>
          <a:stretch>
            <a:fillRect/>
          </a:stretch>
        </p:blipFill>
        <p:spPr>
          <a:xfrm>
            <a:off x="876856" y="2437292"/>
            <a:ext cx="4658375" cy="2238687"/>
          </a:xfrm>
          <a:prstGeom prst="rect">
            <a:avLst/>
          </a:prstGeom>
        </p:spPr>
      </p:pic>
      <p:pic>
        <p:nvPicPr>
          <p:cNvPr id="8" name="Imagen 7">
            <a:extLst>
              <a:ext uri="{FF2B5EF4-FFF2-40B4-BE49-F238E27FC236}">
                <a16:creationId xmlns:a16="http://schemas.microsoft.com/office/drawing/2014/main" id="{961CEDB9-B668-B45A-F8E3-C03A075118C3}"/>
              </a:ext>
            </a:extLst>
          </p:cNvPr>
          <p:cNvPicPr>
            <a:picLocks noChangeAspect="1"/>
          </p:cNvPicPr>
          <p:nvPr/>
        </p:nvPicPr>
        <p:blipFill>
          <a:blip r:embed="rId4"/>
          <a:stretch>
            <a:fillRect/>
          </a:stretch>
        </p:blipFill>
        <p:spPr>
          <a:xfrm>
            <a:off x="7991297" y="2307817"/>
            <a:ext cx="3372321" cy="2448267"/>
          </a:xfrm>
          <a:prstGeom prst="rect">
            <a:avLst/>
          </a:prstGeom>
        </p:spPr>
      </p:pic>
      <p:sp>
        <p:nvSpPr>
          <p:cNvPr id="10" name="CuadroTexto 9">
            <a:extLst>
              <a:ext uri="{FF2B5EF4-FFF2-40B4-BE49-F238E27FC236}">
                <a16:creationId xmlns:a16="http://schemas.microsoft.com/office/drawing/2014/main" id="{E25CCE7D-AAC3-66E8-7CA4-B8193622045B}"/>
              </a:ext>
            </a:extLst>
          </p:cNvPr>
          <p:cNvSpPr txBox="1"/>
          <p:nvPr/>
        </p:nvSpPr>
        <p:spPr>
          <a:xfrm>
            <a:off x="6339254" y="1882055"/>
            <a:ext cx="6096000" cy="369332"/>
          </a:xfrm>
          <a:prstGeom prst="rect">
            <a:avLst/>
          </a:prstGeom>
          <a:noFill/>
        </p:spPr>
        <p:txBody>
          <a:bodyPr wrap="square">
            <a:spAutoFit/>
          </a:bodyPr>
          <a:lstStyle/>
          <a:p>
            <a:r>
              <a:rPr lang="es-MX" dirty="0" err="1"/>
              <a:t>Booster</a:t>
            </a:r>
            <a:r>
              <a:rPr lang="es-MX" dirty="0"/>
              <a:t> </a:t>
            </a:r>
            <a:r>
              <a:rPr lang="es-MX" dirty="0" err="1"/>
              <a:t>Drone</a:t>
            </a:r>
            <a:r>
              <a:rPr lang="es-MX" dirty="0"/>
              <a:t> </a:t>
            </a:r>
            <a:r>
              <a:rPr lang="es-MX" dirty="0" err="1"/>
              <a:t>Ship</a:t>
            </a:r>
            <a:r>
              <a:rPr lang="es-MX" dirty="0"/>
              <a:t> </a:t>
            </a:r>
            <a:r>
              <a:rPr lang="es-MX" dirty="0" err="1"/>
              <a:t>Landing</a:t>
            </a:r>
            <a:endParaRPr lang="es-MX" dirty="0"/>
          </a:p>
        </p:txBody>
      </p:sp>
      <p:pic>
        <p:nvPicPr>
          <p:cNvPr id="12" name="Imagen 11">
            <a:extLst>
              <a:ext uri="{FF2B5EF4-FFF2-40B4-BE49-F238E27FC236}">
                <a16:creationId xmlns:a16="http://schemas.microsoft.com/office/drawing/2014/main" id="{BD770133-9447-F25B-C7AC-A422F774F015}"/>
              </a:ext>
            </a:extLst>
          </p:cNvPr>
          <p:cNvPicPr>
            <a:picLocks noChangeAspect="1"/>
          </p:cNvPicPr>
          <p:nvPr/>
        </p:nvPicPr>
        <p:blipFill>
          <a:blip r:embed="rId5"/>
          <a:stretch>
            <a:fillRect/>
          </a:stretch>
        </p:blipFill>
        <p:spPr>
          <a:xfrm>
            <a:off x="3357513" y="4164233"/>
            <a:ext cx="4667901" cy="2524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3E93F907-52DB-1385-F1A6-A9C9CC70AD08}"/>
              </a:ext>
            </a:extLst>
          </p:cNvPr>
          <p:cNvPicPr>
            <a:picLocks noChangeAspect="1"/>
          </p:cNvPicPr>
          <p:nvPr/>
        </p:nvPicPr>
        <p:blipFill>
          <a:blip r:embed="rId3"/>
          <a:stretch>
            <a:fillRect/>
          </a:stretch>
        </p:blipFill>
        <p:spPr>
          <a:xfrm>
            <a:off x="3028522" y="1393806"/>
            <a:ext cx="6134956" cy="53347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6ECA981B-053C-9B59-3BF4-EF15ED2A1416}"/>
              </a:ext>
            </a:extLst>
          </p:cNvPr>
          <p:cNvPicPr>
            <a:picLocks noChangeAspect="1"/>
          </p:cNvPicPr>
          <p:nvPr/>
        </p:nvPicPr>
        <p:blipFill>
          <a:blip r:embed="rId3"/>
          <a:stretch>
            <a:fillRect/>
          </a:stretch>
        </p:blipFill>
        <p:spPr>
          <a:xfrm>
            <a:off x="1607594" y="2240453"/>
            <a:ext cx="8840434" cy="3077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E3EDE86B-26A9-91D5-3DCA-FECC667B38AD}"/>
              </a:ext>
            </a:extLst>
          </p:cNvPr>
          <p:cNvPicPr>
            <a:picLocks noChangeAspect="1"/>
          </p:cNvPicPr>
          <p:nvPr/>
        </p:nvPicPr>
        <p:blipFill>
          <a:blip r:embed="rId3"/>
          <a:stretch>
            <a:fillRect/>
          </a:stretch>
        </p:blipFill>
        <p:spPr>
          <a:xfrm>
            <a:off x="906390" y="1509911"/>
            <a:ext cx="8982678" cy="51060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9299" y="1782361"/>
            <a:ext cx="2831145" cy="4243211"/>
          </a:xfrm>
          <a:prstGeom prst="rect">
            <a:avLst/>
          </a:prstGeom>
        </p:spPr>
        <p:txBody>
          <a:bodyPr lIns="91440" tIns="45720" rIns="91440" bIns="45720" anchor="t">
            <a:normAutofit fontScale="47500" lnSpcReduction="20000"/>
          </a:bodyPr>
          <a:lstStyle/>
          <a:p>
            <a:pPr>
              <a:lnSpc>
                <a:spcPct val="100000"/>
              </a:lnSpc>
              <a:spcBef>
                <a:spcPts val="1400"/>
              </a:spcBef>
            </a:pPr>
            <a:r>
              <a:rPr lang="en-US" sz="3200" dirty="0"/>
              <a:t>Launch sites located near the equator offer distinct advantages due to Earth's rotational speed, facilitating launches into equatorial orbits with greater efficiency. Proximity to the equator enables rockets to benefit from the Earth's rotation, providing an additional natural boost for achieving a prograde orbit. This natural boost reduces the need for extra fuel and boosters, ultimately saving costs associated with the launch.</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145510A8-8D36-B76D-22BD-D5EAF1F6D0E0}"/>
              </a:ext>
            </a:extLst>
          </p:cNvPr>
          <p:cNvPicPr>
            <a:picLocks noChangeAspect="1"/>
          </p:cNvPicPr>
          <p:nvPr/>
        </p:nvPicPr>
        <p:blipFill>
          <a:blip r:embed="rId3"/>
          <a:stretch>
            <a:fillRect/>
          </a:stretch>
        </p:blipFill>
        <p:spPr>
          <a:xfrm>
            <a:off x="5126759" y="2290812"/>
            <a:ext cx="6158852" cy="31875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326708" cy="3490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t>The study aims to identify the crucial components contributing to successful rocket landings using various methods: collecting data through SpaceX REST API and web scraping, organizing data to define success/failure parameters, analyzing factors such as payload, launch site, flight number, and annual trends through data visualization, conducting statistical analysis including payload metrics and success rates using SQL, investigating launch site success rates and geographical proximity, visually representing successful launch sites and payload ranges, and creating predictive models such as logistic regression, support vector machine (SVM), decision tree, and K-nearest neighbor (KNN).</a:t>
            </a:r>
          </a:p>
          <a:p>
            <a:pPr>
              <a:lnSpc>
                <a:spcPct val="100000"/>
              </a:lnSpc>
              <a:spcBef>
                <a:spcPts val="1400"/>
              </a:spcBef>
            </a:pPr>
            <a:r>
              <a:rPr lang="en-US" sz="1600" dirty="0"/>
              <a:t>Exploratory Data Analysis suggests a rise in launch success over time, with KSC LC-39A leading among landing sites, and certain orbits achieving flawless success. Visualization and analytics illustrate the geographic dispersion of launch sites. Predictive Analytics show similar performance across all models, with the decision tree model slightly surpassing others.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Imagen 3">
            <a:extLst>
              <a:ext uri="{FF2B5EF4-FFF2-40B4-BE49-F238E27FC236}">
                <a16:creationId xmlns:a16="http://schemas.microsoft.com/office/drawing/2014/main" id="{6DBA4899-16AE-4C83-3F25-36569AD8942E}"/>
              </a:ext>
            </a:extLst>
          </p:cNvPr>
          <p:cNvPicPr>
            <a:picLocks noChangeAspect="1"/>
          </p:cNvPicPr>
          <p:nvPr/>
        </p:nvPicPr>
        <p:blipFill>
          <a:blip r:embed="rId3"/>
          <a:stretch>
            <a:fillRect/>
          </a:stretch>
        </p:blipFill>
        <p:spPr>
          <a:xfrm>
            <a:off x="907409" y="1981102"/>
            <a:ext cx="10240804" cy="393437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Imagen 3">
            <a:extLst>
              <a:ext uri="{FF2B5EF4-FFF2-40B4-BE49-F238E27FC236}">
                <a16:creationId xmlns:a16="http://schemas.microsoft.com/office/drawing/2014/main" id="{0889D8C5-5C79-0465-12B9-F791506C9AF8}"/>
              </a:ext>
            </a:extLst>
          </p:cNvPr>
          <p:cNvPicPr>
            <a:picLocks noChangeAspect="1"/>
          </p:cNvPicPr>
          <p:nvPr/>
        </p:nvPicPr>
        <p:blipFill>
          <a:blip r:embed="rId3"/>
          <a:stretch>
            <a:fillRect/>
          </a:stretch>
        </p:blipFill>
        <p:spPr>
          <a:xfrm>
            <a:off x="671700" y="1618028"/>
            <a:ext cx="9945488" cy="38772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pic>
        <p:nvPicPr>
          <p:cNvPr id="4" name="Imagen 3">
            <a:extLst>
              <a:ext uri="{FF2B5EF4-FFF2-40B4-BE49-F238E27FC236}">
                <a16:creationId xmlns:a16="http://schemas.microsoft.com/office/drawing/2014/main" id="{71EF77CB-CAC9-523C-7C9C-D40A99FCF9FD}"/>
              </a:ext>
            </a:extLst>
          </p:cNvPr>
          <p:cNvPicPr>
            <a:picLocks noChangeAspect="1"/>
          </p:cNvPicPr>
          <p:nvPr/>
        </p:nvPicPr>
        <p:blipFill>
          <a:blip r:embed="rId3"/>
          <a:stretch>
            <a:fillRect/>
          </a:stretch>
        </p:blipFill>
        <p:spPr>
          <a:xfrm>
            <a:off x="465939" y="1691859"/>
            <a:ext cx="11260121" cy="45345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LC-29A</a:t>
            </a:r>
          </a:p>
        </p:txBody>
      </p:sp>
      <p:pic>
        <p:nvPicPr>
          <p:cNvPr id="4" name="Imagen 3">
            <a:extLst>
              <a:ext uri="{FF2B5EF4-FFF2-40B4-BE49-F238E27FC236}">
                <a16:creationId xmlns:a16="http://schemas.microsoft.com/office/drawing/2014/main" id="{0CF40CD3-8FAA-D776-CACB-A2E959AF4279}"/>
              </a:ext>
            </a:extLst>
          </p:cNvPr>
          <p:cNvPicPr>
            <a:picLocks noChangeAspect="1"/>
          </p:cNvPicPr>
          <p:nvPr/>
        </p:nvPicPr>
        <p:blipFill>
          <a:blip r:embed="rId3"/>
          <a:stretch>
            <a:fillRect/>
          </a:stretch>
        </p:blipFill>
        <p:spPr>
          <a:xfrm>
            <a:off x="370676" y="1595133"/>
            <a:ext cx="11450648" cy="403916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4" name="Imagen 3">
            <a:extLst>
              <a:ext uri="{FF2B5EF4-FFF2-40B4-BE49-F238E27FC236}">
                <a16:creationId xmlns:a16="http://schemas.microsoft.com/office/drawing/2014/main" id="{46A83034-73C8-37C1-F69C-457DDBE8A5E0}"/>
              </a:ext>
            </a:extLst>
          </p:cNvPr>
          <p:cNvPicPr>
            <a:picLocks noChangeAspect="1"/>
          </p:cNvPicPr>
          <p:nvPr/>
        </p:nvPicPr>
        <p:blipFill>
          <a:blip r:embed="rId3"/>
          <a:stretch>
            <a:fillRect/>
          </a:stretch>
        </p:blipFill>
        <p:spPr>
          <a:xfrm>
            <a:off x="680281" y="1471988"/>
            <a:ext cx="10831437" cy="455358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0DC5CD4A-3ED9-1DD2-9A2D-86B4CE0CB5A0}"/>
              </a:ext>
            </a:extLst>
          </p:cNvPr>
          <p:cNvPicPr>
            <a:picLocks noChangeAspect="1"/>
          </p:cNvPicPr>
          <p:nvPr/>
        </p:nvPicPr>
        <p:blipFill>
          <a:blip r:embed="rId3"/>
          <a:stretch>
            <a:fillRect/>
          </a:stretch>
        </p:blipFill>
        <p:spPr>
          <a:xfrm>
            <a:off x="574070" y="1428470"/>
            <a:ext cx="6144482" cy="2000529"/>
          </a:xfrm>
          <a:prstGeom prst="rect">
            <a:avLst/>
          </a:prstGeom>
        </p:spPr>
      </p:pic>
      <p:pic>
        <p:nvPicPr>
          <p:cNvPr id="7" name="Imagen 6">
            <a:extLst>
              <a:ext uri="{FF2B5EF4-FFF2-40B4-BE49-F238E27FC236}">
                <a16:creationId xmlns:a16="http://schemas.microsoft.com/office/drawing/2014/main" id="{1BEEA15E-C09F-04FB-9FAD-ECDAA2182460}"/>
              </a:ext>
            </a:extLst>
          </p:cNvPr>
          <p:cNvPicPr>
            <a:picLocks noChangeAspect="1"/>
          </p:cNvPicPr>
          <p:nvPr/>
        </p:nvPicPr>
        <p:blipFill>
          <a:blip r:embed="rId4"/>
          <a:stretch>
            <a:fillRect/>
          </a:stretch>
        </p:blipFill>
        <p:spPr>
          <a:xfrm>
            <a:off x="471296" y="3449739"/>
            <a:ext cx="11383964" cy="7621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A80BA0FE-BE71-D519-DDAA-42B7BE6B954A}"/>
              </a:ext>
            </a:extLst>
          </p:cNvPr>
          <p:cNvPicPr>
            <a:picLocks noChangeAspect="1"/>
          </p:cNvPicPr>
          <p:nvPr/>
        </p:nvPicPr>
        <p:blipFill>
          <a:blip r:embed="rId3"/>
          <a:stretch>
            <a:fillRect/>
          </a:stretch>
        </p:blipFill>
        <p:spPr>
          <a:xfrm>
            <a:off x="2846161" y="1415393"/>
            <a:ext cx="6105928" cy="490941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91500" cy="4444296"/>
          </a:xfrm>
          <a:prstGeom prst="rect">
            <a:avLst/>
          </a:prstGeom>
        </p:spPr>
        <p:txBody>
          <a:bodyPr>
            <a:normAutofit/>
          </a:bodyPr>
          <a:lstStyle/>
          <a:p>
            <a:pPr>
              <a:lnSpc>
                <a:spcPct val="100000"/>
              </a:lnSpc>
              <a:spcBef>
                <a:spcPts val="1400"/>
              </a:spcBef>
            </a:pPr>
            <a:r>
              <a:rPr lang="en-US" sz="2400" dirty="0"/>
              <a:t>In terms of model performance on the test set, the decision tree model slightly outperformed other models. Geographically, most launch sites are situated near the equator, leveraging Earth's rotational speed to achieve a prograde orbit efficiently and save costs by minimizing the need for additional fuel and boosters. Additionally, all launch sites are located close to the coast. Over time, there has been a notable increase in launch success rates. Specifically, KSC LC-39A boasts the highest success rate among launch sites and achieves a flawless 100% success rate for launches with payloads less than 5,500 kg. Certain orbits, including ES-L1, GEO, HEO, and SSO, exhibit a perfect 100% success rate. Moreover, across all launch sites, there's a clear trend indicating that higher payload masses correlate with higher success rates.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9822192"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t>SpaceX endeavors to democratize access to space by employing inventive methods to keep costs down, notably through the reuse of the Falcon 9 rocket's first stage. This approach allows for launches priced at $62 million, significantly lower than the $165 million cost associated with competitors who lack similar reusability capabilities. Utilizing machine learning and publicly available data, it becomes feasible to forecast the success of first stage landings, thus influencing the pricing of launches and advancing the accessibility of space exploration.</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The procedure begins by retrieving rocket launch data from the SpaceX API, followed by decoding the response using .</a:t>
            </a:r>
            <a:r>
              <a:rPr lang="en-US" dirty="0" err="1"/>
              <a:t>json</a:t>
            </a:r>
            <a:r>
              <a:rPr lang="en-US" dirty="0"/>
              <a:t>() and transforming it into a </a:t>
            </a:r>
            <a:r>
              <a:rPr lang="en-US" dirty="0" err="1"/>
              <a:t>dataframe</a:t>
            </a:r>
            <a:r>
              <a:rPr lang="en-US" dirty="0"/>
              <a:t> via .</a:t>
            </a:r>
            <a:r>
              <a:rPr lang="en-US" dirty="0" err="1"/>
              <a:t>json_normalize</a:t>
            </a:r>
            <a:r>
              <a:rPr lang="en-US" dirty="0"/>
              <a:t>(). Custom functions are utilized to gather launch information from the SpaceX API, which is then structured into a dictionary and converted into a </a:t>
            </a:r>
            <a:r>
              <a:rPr lang="en-US" dirty="0" err="1"/>
              <a:t>dataframe</a:t>
            </a:r>
            <a:r>
              <a:rPr lang="en-US" dirty="0"/>
              <a:t>. Filtering is employed to isolate Falcon 9 launches, and any absent Payload Mass values are substituted with the computed mean. Ultimately, the data is exported to a CSV file to facilitate additional examination.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000" dirty="0"/>
              <a:t>During the exploratory data analysis (EDA), the objective is to define data labels through several computations. This involves identifying the count of launches per site, analyzing the frequency of various orbits and mission outcomes based on orbit types. Furthermore, a binary landing outcome column is generated as the dependent variable for subsequent analysis. Ultimately, the refined dataset is exported to a CSV file for future reference and examination.</a:t>
            </a:r>
          </a:p>
          <a:p>
            <a:r>
              <a:rPr lang="en-US" sz="2000" dirty="0"/>
              <a:t>The classification of landing results includes designations such as "False Ocean," indicating a failed landing in a specific ocean region, "True RTLS," representing a successful landing on a ground pad, and "False RTLS," indicating an unsuccessful ground pad landing. "True ASDS" denotes a successful landing on a drone ship, while "False ASDS" signifies an unsuccessful landing on a drone ship. These classifications are then converted into binary values, with successful landings represented as 1 and unsuccessful ones as 0.</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The examination of flight data involves presenting charts illustrating relationships such as flight number versus payload, flight number versus launch site, payload mass (kg) versus launch site, and payload mass (kg) versus orbit type. Exploratory data analysis (EDA) with visualization entails utilizing scatter plots to identify potential correlations beneficial for machine learning, while bar charts are employed to compare discrete categories and their associated measured values, offering insights into categorical relationships.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255</TotalTime>
  <Words>2032</Words>
  <Application>Microsoft Office PowerPoint</Application>
  <PresentationFormat>Panorámica</PresentationFormat>
  <Paragraphs>134</Paragraphs>
  <Slides>40</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Samuel Romo</cp:lastModifiedBy>
  <cp:revision>201</cp:revision>
  <dcterms:created xsi:type="dcterms:W3CDTF">2021-04-29T18:58:34Z</dcterms:created>
  <dcterms:modified xsi:type="dcterms:W3CDTF">2024-01-26T08:35:49Z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